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4.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4"/>
  </p:notesMasterIdLst>
  <p:handoutMasterIdLst>
    <p:handoutMasterId r:id="rId15"/>
  </p:handoutMasterIdLst>
  <p:sldIdLst>
    <p:sldId id="256" r:id="rId2"/>
    <p:sldId id="257" r:id="rId3"/>
    <p:sldId id="260" r:id="rId4"/>
    <p:sldId id="261" r:id="rId5"/>
    <p:sldId id="309" r:id="rId6"/>
    <p:sldId id="284" r:id="rId7"/>
    <p:sldId id="310" r:id="rId8"/>
    <p:sldId id="311" r:id="rId9"/>
    <p:sldId id="313" r:id="rId10"/>
    <p:sldId id="312" r:id="rId11"/>
    <p:sldId id="314" r:id="rId12"/>
    <p:sldId id="315" r:id="rId13"/>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baird" initials="" lastIdx="10" clrIdx="0"/>
  <p:cmAuthor id="1" name="Cortney Cino" initials="" lastIdx="2" clrIdx="1"/>
  <p:cmAuthor id="2" name="robert.schweitzer" initials="" lastIdx="16" clrIdx="2"/>
  <p:cmAuthor id="3" name="Lawrence, Susan" initials="LS" lastIdx="0" clrIdx="3">
    <p:extLst>
      <p:ext uri="{19B8F6BF-5375-455C-9EA6-DF929625EA0E}">
        <p15:presenceInfo xmlns:p15="http://schemas.microsoft.com/office/powerpoint/2012/main" userId="Lawrence, Sus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DFDFD"/>
    <a:srgbClr val="FBFAFC"/>
    <a:srgbClr val="F7F5F9"/>
    <a:srgbClr val="F4F1F5"/>
    <a:srgbClr val="F6F3F7"/>
    <a:srgbClr val="FFFFFF"/>
    <a:srgbClr val="008000"/>
    <a:srgbClr val="003300"/>
    <a:srgbClr val="099402"/>
    <a:srgbClr val="0294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432" autoAdjust="0"/>
    <p:restoredTop sz="69318" autoAdjust="0"/>
  </p:normalViewPr>
  <p:slideViewPr>
    <p:cSldViewPr snapToGrid="0">
      <p:cViewPr varScale="1">
        <p:scale>
          <a:sx n="45" d="100"/>
          <a:sy n="45" d="100"/>
        </p:scale>
        <p:origin x="1452" y="52"/>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hdr" sz="quarter"/>
          </p:nvPr>
        </p:nvSpPr>
        <p:spPr bwMode="auto">
          <a:xfrm>
            <a:off x="1" y="0"/>
            <a:ext cx="3043979" cy="465773"/>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a:latin typeface="Arial" charset="0"/>
              </a:defRPr>
            </a:lvl1pPr>
          </a:lstStyle>
          <a:p>
            <a:endParaRPr lang="en-US"/>
          </a:p>
        </p:txBody>
      </p:sp>
      <p:sp>
        <p:nvSpPr>
          <p:cNvPr id="229379" name="Rectangle 3"/>
          <p:cNvSpPr>
            <a:spLocks noGrp="1" noChangeArrowheads="1"/>
          </p:cNvSpPr>
          <p:nvPr>
            <p:ph type="dt" sz="quarter" idx="1"/>
          </p:nvPr>
        </p:nvSpPr>
        <p:spPr bwMode="auto">
          <a:xfrm>
            <a:off x="3977531" y="0"/>
            <a:ext cx="3043979" cy="465773"/>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a:latin typeface="Arial" charset="0"/>
              </a:defRPr>
            </a:lvl1pPr>
          </a:lstStyle>
          <a:p>
            <a:endParaRPr lang="en-US"/>
          </a:p>
        </p:txBody>
      </p:sp>
      <p:sp>
        <p:nvSpPr>
          <p:cNvPr id="229380" name="Rectangle 4"/>
          <p:cNvSpPr>
            <a:spLocks noGrp="1" noChangeArrowheads="1"/>
          </p:cNvSpPr>
          <p:nvPr>
            <p:ph type="ftr" sz="quarter" idx="2"/>
          </p:nvPr>
        </p:nvSpPr>
        <p:spPr bwMode="auto">
          <a:xfrm>
            <a:off x="1" y="8841738"/>
            <a:ext cx="3043979" cy="465773"/>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a:latin typeface="Arial" charset="0"/>
              </a:defRPr>
            </a:lvl1pPr>
          </a:lstStyle>
          <a:p>
            <a:endParaRPr lang="en-US"/>
          </a:p>
        </p:txBody>
      </p:sp>
      <p:sp>
        <p:nvSpPr>
          <p:cNvPr id="229381" name="Rectangle 5"/>
          <p:cNvSpPr>
            <a:spLocks noGrp="1" noChangeArrowheads="1"/>
          </p:cNvSpPr>
          <p:nvPr>
            <p:ph type="sldNum" sz="quarter" idx="3"/>
          </p:nvPr>
        </p:nvSpPr>
        <p:spPr bwMode="auto">
          <a:xfrm>
            <a:off x="3977531" y="8841738"/>
            <a:ext cx="3043979" cy="465773"/>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a:latin typeface="Arial" charset="0"/>
              </a:defRPr>
            </a:lvl1pPr>
          </a:lstStyle>
          <a:p>
            <a:fld id="{17326F0F-3283-469F-A484-26080EB7C9F7}" type="slidenum">
              <a:rPr lang="en-US"/>
              <a:pPr/>
              <a:t>‹#›</a:t>
            </a:fld>
            <a:endParaRPr lang="en-US"/>
          </a:p>
        </p:txBody>
      </p:sp>
    </p:spTree>
    <p:extLst>
      <p:ext uri="{BB962C8B-B14F-4D97-AF65-F5344CB8AC3E}">
        <p14:creationId xmlns:p14="http://schemas.microsoft.com/office/powerpoint/2010/main" val="3847359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43979" cy="465773"/>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defTabSz="933261">
              <a:defRPr sz="1200">
                <a:latin typeface="Arial" charset="0"/>
              </a:defRPr>
            </a:lvl1pPr>
          </a:lstStyle>
          <a:p>
            <a:endParaRPr lang="en-US"/>
          </a:p>
        </p:txBody>
      </p:sp>
      <p:sp>
        <p:nvSpPr>
          <p:cNvPr id="3075" name="Rectangle 3"/>
          <p:cNvSpPr>
            <a:spLocks noGrp="1" noChangeArrowheads="1"/>
          </p:cNvSpPr>
          <p:nvPr>
            <p:ph type="dt" idx="1"/>
          </p:nvPr>
        </p:nvSpPr>
        <p:spPr bwMode="auto">
          <a:xfrm>
            <a:off x="3977531" y="0"/>
            <a:ext cx="3043979" cy="465773"/>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lvl1pPr algn="r" defTabSz="933261">
              <a:defRPr sz="1200">
                <a:latin typeface="Arial" charset="0"/>
              </a:defRPr>
            </a:lvl1pPr>
          </a:lstStyle>
          <a:p>
            <a:endParaRPr lang="en-US"/>
          </a:p>
        </p:txBody>
      </p:sp>
      <p:sp>
        <p:nvSpPr>
          <p:cNvPr id="307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702946" y="4422459"/>
            <a:ext cx="5617208" cy="4188778"/>
          </a:xfrm>
          <a:prstGeom prst="rect">
            <a:avLst/>
          </a:prstGeom>
          <a:noFill/>
          <a:ln w="9525">
            <a:noFill/>
            <a:miter lim="800000"/>
            <a:headEnd/>
            <a:tailEnd/>
          </a:ln>
          <a:effectLst/>
        </p:spPr>
        <p:txBody>
          <a:bodyPr vert="horz" wrap="square" lIns="93317" tIns="46659" rIns="93317" bIns="4665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1" y="8841738"/>
            <a:ext cx="3043979" cy="465773"/>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defTabSz="933261">
              <a:defRPr sz="1200">
                <a:latin typeface="Arial" charset="0"/>
              </a:defRPr>
            </a:lvl1pPr>
          </a:lstStyle>
          <a:p>
            <a:endParaRPr lang="en-US"/>
          </a:p>
        </p:txBody>
      </p:sp>
      <p:sp>
        <p:nvSpPr>
          <p:cNvPr id="3079" name="Rectangle 7"/>
          <p:cNvSpPr>
            <a:spLocks noGrp="1" noChangeArrowheads="1"/>
          </p:cNvSpPr>
          <p:nvPr>
            <p:ph type="sldNum" sz="quarter" idx="5"/>
          </p:nvPr>
        </p:nvSpPr>
        <p:spPr bwMode="auto">
          <a:xfrm>
            <a:off x="3977531" y="8841738"/>
            <a:ext cx="3043979" cy="465773"/>
          </a:xfrm>
          <a:prstGeom prst="rect">
            <a:avLst/>
          </a:prstGeom>
          <a:noFill/>
          <a:ln w="9525">
            <a:noFill/>
            <a:miter lim="800000"/>
            <a:headEnd/>
            <a:tailEnd/>
          </a:ln>
          <a:effectLst/>
        </p:spPr>
        <p:txBody>
          <a:bodyPr vert="horz" wrap="square" lIns="93317" tIns="46659" rIns="93317" bIns="46659" numCol="1" anchor="b" anchorCtr="0" compatLnSpc="1">
            <a:prstTxWarp prst="textNoShape">
              <a:avLst/>
            </a:prstTxWarp>
          </a:bodyPr>
          <a:lstStyle>
            <a:lvl1pPr algn="r" defTabSz="933261">
              <a:defRPr sz="1200">
                <a:latin typeface="Arial" charset="0"/>
              </a:defRPr>
            </a:lvl1pPr>
          </a:lstStyle>
          <a:p>
            <a:fld id="{83E3688B-BC7F-4795-A61C-E2B27E12F998}" type="slidenum">
              <a:rPr lang="en-US"/>
              <a:pPr/>
              <a:t>‹#›</a:t>
            </a:fld>
            <a:endParaRPr lang="en-US"/>
          </a:p>
        </p:txBody>
      </p:sp>
    </p:spTree>
    <p:extLst>
      <p:ext uri="{BB962C8B-B14F-4D97-AF65-F5344CB8AC3E}">
        <p14:creationId xmlns:p14="http://schemas.microsoft.com/office/powerpoint/2010/main" val="23476751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a:t>
            </a:r>
            <a:r>
              <a:rPr lang="en-US" baseline="0" dirty="0" smtClean="0"/>
              <a:t> Notes:</a:t>
            </a:r>
          </a:p>
          <a:p>
            <a:r>
              <a:rPr lang="en-US" baseline="0" dirty="0" smtClean="0"/>
              <a:t>- Introductory slide to open the course.</a:t>
            </a:r>
            <a:endParaRPr lang="en-US" dirty="0" smtClean="0"/>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1</a:t>
            </a:fld>
            <a:endParaRPr lang="en-US"/>
          </a:p>
        </p:txBody>
      </p:sp>
    </p:spTree>
    <p:extLst>
      <p:ext uri="{BB962C8B-B14F-4D97-AF65-F5344CB8AC3E}">
        <p14:creationId xmlns:p14="http://schemas.microsoft.com/office/powerpoint/2010/main" val="742576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pPr marL="171450" indent="-171450">
              <a:buFontTx/>
              <a:buChar char="-"/>
            </a:pPr>
            <a:r>
              <a:rPr lang="en-US" dirty="0" smtClean="0"/>
              <a:t>Distribute</a:t>
            </a:r>
            <a:r>
              <a:rPr lang="en-US" baseline="0" dirty="0" smtClean="0"/>
              <a:t> the Course Evaluation Form that students will complete during the course.</a:t>
            </a:r>
          </a:p>
          <a:p>
            <a:pPr marL="171450" indent="-171450">
              <a:buFontTx/>
              <a:buChar char="-"/>
            </a:pPr>
            <a:r>
              <a:rPr lang="en-US" baseline="0" dirty="0" smtClean="0"/>
              <a:t>Overview the evaluation form and have students complete the essential elements of information on the top half of the form. </a:t>
            </a:r>
            <a:endParaRPr lang="en-US" dirty="0" smtClean="0"/>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10</a:t>
            </a:fld>
            <a:endParaRPr lang="en-US"/>
          </a:p>
        </p:txBody>
      </p:sp>
    </p:spTree>
    <p:extLst>
      <p:ext uri="{BB962C8B-B14F-4D97-AF65-F5344CB8AC3E}">
        <p14:creationId xmlns:p14="http://schemas.microsoft.com/office/powerpoint/2010/main" val="1065996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r>
              <a:rPr lang="en-US" dirty="0" smtClean="0"/>
              <a:t>- Take brief moment to address any final questions before</a:t>
            </a:r>
            <a:r>
              <a:rPr lang="en-US" baseline="0" dirty="0" smtClean="0"/>
              <a:t> proceeding.</a:t>
            </a:r>
            <a:endParaRPr lang="en-US" dirty="0" smtClean="0"/>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11</a:t>
            </a:fld>
            <a:endParaRPr lang="en-US"/>
          </a:p>
        </p:txBody>
      </p:sp>
    </p:spTree>
    <p:extLst>
      <p:ext uri="{BB962C8B-B14F-4D97-AF65-F5344CB8AC3E}">
        <p14:creationId xmlns:p14="http://schemas.microsoft.com/office/powerpoint/2010/main" val="270935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pPr marL="171450" indent="-171450">
              <a:buFontTx/>
              <a:buChar char="-"/>
            </a:pPr>
            <a:r>
              <a:rPr lang="en-US" dirty="0" smtClean="0"/>
              <a:t>Have students</a:t>
            </a:r>
            <a:r>
              <a:rPr lang="en-US" baseline="0" dirty="0" smtClean="0"/>
              <a:t> complete the Unit 1 portion of the evaluation. Include time for comments and feedback.</a:t>
            </a:r>
            <a:endParaRPr lang="en-US" dirty="0" smtClean="0"/>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solidFill>
                  <a:srgbClr val="000000"/>
                </a:solidFill>
              </a:rPr>
              <a:pPr/>
              <a:t>12</a:t>
            </a:fld>
            <a:endParaRPr lang="en-US">
              <a:solidFill>
                <a:srgbClr val="000000"/>
              </a:solidFill>
            </a:endParaRPr>
          </a:p>
        </p:txBody>
      </p:sp>
    </p:spTree>
    <p:extLst>
      <p:ext uri="{BB962C8B-B14F-4D97-AF65-F5344CB8AC3E}">
        <p14:creationId xmlns:p14="http://schemas.microsoft.com/office/powerpoint/2010/main" val="2412016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r>
              <a:rPr lang="en-US" baseline="0" dirty="0" smtClean="0"/>
              <a:t> </a:t>
            </a:r>
          </a:p>
          <a:p>
            <a:r>
              <a:rPr lang="en-US" baseline="0" dirty="0" smtClean="0"/>
              <a:t>- Stay within bullet points, then roll up to the Course Administrative Information Slide.</a:t>
            </a:r>
            <a:endParaRPr lang="en-US" dirty="0" smtClean="0"/>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2</a:t>
            </a:fld>
            <a:endParaRPr lang="en-US"/>
          </a:p>
        </p:txBody>
      </p:sp>
    </p:spTree>
    <p:extLst>
      <p:ext uri="{BB962C8B-B14F-4D97-AF65-F5344CB8AC3E}">
        <p14:creationId xmlns:p14="http://schemas.microsoft.com/office/powerpoint/2010/main" val="485451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a:t>
            </a:r>
            <a:r>
              <a:rPr lang="en-US" baseline="0" dirty="0" smtClean="0"/>
              <a:t> Notes</a:t>
            </a:r>
            <a:r>
              <a:rPr lang="en-US" dirty="0" smtClean="0"/>
              <a:t>:</a:t>
            </a:r>
          </a:p>
          <a:p>
            <a:pPr marL="171450" indent="-171450">
              <a:buFontTx/>
              <a:buChar char="-"/>
            </a:pPr>
            <a:r>
              <a:rPr lang="en-US" dirty="0" smtClean="0"/>
              <a:t>Ensure all cell phones have been muted. Students may take urgent calls outside during class, otherwise, sufficient breaks are provided to allow for calls and emails.</a:t>
            </a:r>
          </a:p>
          <a:p>
            <a:pPr marL="171450" indent="-171450">
              <a:buFontTx/>
              <a:buChar char="-"/>
            </a:pPr>
            <a:r>
              <a:rPr lang="en-US" dirty="0" smtClean="0"/>
              <a:t>Participants</a:t>
            </a:r>
            <a:r>
              <a:rPr lang="en-US" baseline="0" dirty="0" smtClean="0"/>
              <a:t> are expected to remain engaged in the course and course material. e-mails, project work, and web surfing needs to be avoided.</a:t>
            </a:r>
            <a:endParaRPr lang="en-US" dirty="0" smtClean="0"/>
          </a:p>
          <a:p>
            <a:pPr marL="171450" indent="-171450">
              <a:buFontTx/>
              <a:buChar char="-"/>
            </a:pPr>
            <a:r>
              <a:rPr lang="en-US" dirty="0" smtClean="0"/>
              <a:t>Inform participants of</a:t>
            </a:r>
            <a:r>
              <a:rPr lang="en-US" baseline="0" dirty="0" smtClean="0"/>
              <a:t> the restroom and breakroom locations.</a:t>
            </a:r>
          </a:p>
          <a:p>
            <a:pPr marL="171450" indent="-171450">
              <a:buFontTx/>
              <a:buChar char="-"/>
            </a:pPr>
            <a:r>
              <a:rPr lang="en-US" baseline="0" dirty="0" smtClean="0"/>
              <a:t>Inform staff of the rally point in the event of a fire alarm, as well as the shelter in place location. Establish a reporting lead for check in at rally points.</a:t>
            </a:r>
          </a:p>
          <a:p>
            <a:pPr marL="171450" indent="-171450">
              <a:buFontTx/>
              <a:buChar char="-"/>
            </a:pPr>
            <a:r>
              <a:rPr lang="en-US" baseline="0" dirty="0" smtClean="0"/>
              <a:t>Breaks issued in accordance with course flow and at the direction of the instructor. Anticipate injecting 2 breaks prior to lunch, and 2 breaks following lunch (Approximately every 1 hour and 15 minutes).</a:t>
            </a:r>
          </a:p>
          <a:p>
            <a:pPr marL="171450" indent="-171450">
              <a:buFontTx/>
              <a:buChar char="-"/>
            </a:pPr>
            <a:r>
              <a:rPr lang="en-US" baseline="0" dirty="0" smtClean="0"/>
              <a:t>Smoking locations outside – Inform stakeholders where they are located.</a:t>
            </a:r>
            <a:endParaRPr lang="en-US" dirty="0" smtClean="0"/>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3</a:t>
            </a:fld>
            <a:endParaRPr lang="en-US"/>
          </a:p>
        </p:txBody>
      </p:sp>
    </p:spTree>
    <p:extLst>
      <p:ext uri="{BB962C8B-B14F-4D97-AF65-F5344CB8AC3E}">
        <p14:creationId xmlns:p14="http://schemas.microsoft.com/office/powerpoint/2010/main" val="1432797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pPr marL="171450" indent="-171450">
              <a:buFontTx/>
              <a:buChar char="-"/>
            </a:pPr>
            <a:r>
              <a:rPr lang="en-US" baseline="0" dirty="0" smtClean="0"/>
              <a:t>Ensure all participants have access to the slide deck.</a:t>
            </a:r>
          </a:p>
          <a:p>
            <a:pPr marL="171450" indent="-171450">
              <a:buFontTx/>
              <a:buChar char="-"/>
            </a:pPr>
            <a:r>
              <a:rPr lang="en-US" baseline="0" dirty="0" smtClean="0"/>
              <a:t>Course handouts to include Site Inspection Report Samples, PASI and PDMG Position Assist, and additional items will need to be provided throughout the class.</a:t>
            </a:r>
          </a:p>
          <a:p>
            <a:pPr marL="171450" indent="-171450">
              <a:buFontTx/>
              <a:buChar char="-"/>
            </a:pPr>
            <a:r>
              <a:rPr lang="en-US" baseline="0" dirty="0" smtClean="0"/>
              <a:t>During the course, participants will operate in the Public Assistance Grant Portal. Remind Students (who do not have them with them) to bring the laptops and charging devices each day. For those who have laptops, they may need to share with a partner during Day 1.</a:t>
            </a:r>
          </a:p>
          <a:p>
            <a:pPr marL="171450" indent="-171450">
              <a:buFontTx/>
              <a:buChar char="-"/>
            </a:pPr>
            <a:r>
              <a:rPr lang="en-US" baseline="0" dirty="0" smtClean="0"/>
              <a:t>Overview of the Intranet Share Point Site. State and Applicants should be informed that the Share Point Site is behind the firewall. The site is being shown to demonstrate coordination and information sharing internally throughout the Agency during the development of the new model. External stakeholders should coordinate with the respective Regional Liaisons for New Delivery Model updates. </a:t>
            </a:r>
            <a:endParaRPr lang="en-US" dirty="0" smtClean="0"/>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4</a:t>
            </a:fld>
            <a:endParaRPr lang="en-US"/>
          </a:p>
        </p:txBody>
      </p:sp>
    </p:spTree>
    <p:extLst>
      <p:ext uri="{BB962C8B-B14F-4D97-AF65-F5344CB8AC3E}">
        <p14:creationId xmlns:p14="http://schemas.microsoft.com/office/powerpoint/2010/main" val="3658516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a:t>
            </a:r>
            <a:r>
              <a:rPr lang="en-US" baseline="0" dirty="0" smtClean="0"/>
              <a:t> Notes:</a:t>
            </a:r>
          </a:p>
          <a:p>
            <a:pPr marL="171450" indent="-171450">
              <a:buFontTx/>
              <a:buChar char="-"/>
            </a:pPr>
            <a:r>
              <a:rPr lang="en-US" baseline="0" dirty="0" smtClean="0"/>
              <a:t>Ensure that students know the Assessment will not carry an officially graded score.</a:t>
            </a:r>
          </a:p>
          <a:p>
            <a:pPr marL="171450" indent="-171450">
              <a:buFontTx/>
              <a:buChar char="-"/>
            </a:pPr>
            <a:r>
              <a:rPr lang="en-US" baseline="0" dirty="0" smtClean="0"/>
              <a:t>Distribute the Assessment to participants.</a:t>
            </a:r>
          </a:p>
          <a:p>
            <a:pPr marL="171450" indent="-171450">
              <a:buFontTx/>
              <a:buChar char="-"/>
            </a:pPr>
            <a:r>
              <a:rPr lang="en-US" baseline="0" dirty="0" smtClean="0"/>
              <a:t>Allow 15 minutes to complete, but inform the class appropriate time will allowed for all to complete.</a:t>
            </a:r>
          </a:p>
          <a:p>
            <a:pPr marL="171450" indent="-171450">
              <a:buFontTx/>
              <a:buChar char="-"/>
            </a:pPr>
            <a:r>
              <a:rPr lang="en-US" baseline="0" dirty="0" smtClean="0"/>
              <a:t>Inform students to raise their hands when the Assessment is complete, so they may be collected.</a:t>
            </a:r>
          </a:p>
          <a:p>
            <a:pPr marL="171450" indent="-171450">
              <a:buFontTx/>
              <a:buChar char="-"/>
            </a:pPr>
            <a:r>
              <a:rPr lang="en-US" baseline="0" dirty="0" smtClean="0"/>
              <a:t>Following the class completion, the Instructor should review the Questions and the Answers. Inform the class that all Assessment questions will be addressed in greater detail through the class.</a:t>
            </a:r>
            <a:endParaRPr lang="en-US" dirty="0" smtClean="0"/>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5</a:t>
            </a:fld>
            <a:endParaRPr lang="en-US"/>
          </a:p>
        </p:txBody>
      </p:sp>
    </p:spTree>
    <p:extLst>
      <p:ext uri="{BB962C8B-B14F-4D97-AF65-F5344CB8AC3E}">
        <p14:creationId xmlns:p14="http://schemas.microsoft.com/office/powerpoint/2010/main" val="3865853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r>
              <a:rPr lang="en-US" dirty="0" smtClean="0"/>
              <a:t>- Inform students we would like to know more about them and what they would like to receive through the course by this brief</a:t>
            </a:r>
            <a:r>
              <a:rPr lang="en-US" baseline="0" dirty="0" smtClean="0"/>
              <a:t> introduction.</a:t>
            </a:r>
            <a:endParaRPr lang="en-US" dirty="0" smtClean="0"/>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6</a:t>
            </a:fld>
            <a:endParaRPr lang="en-US"/>
          </a:p>
        </p:txBody>
      </p:sp>
    </p:spTree>
    <p:extLst>
      <p:ext uri="{BB962C8B-B14F-4D97-AF65-F5344CB8AC3E}">
        <p14:creationId xmlns:p14="http://schemas.microsoft.com/office/powerpoint/2010/main" val="3629790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a:t>
            </a:r>
            <a:r>
              <a:rPr lang="en-US" baseline="0" dirty="0" smtClean="0"/>
              <a:t> Notes:</a:t>
            </a:r>
          </a:p>
          <a:p>
            <a:pPr marL="171450" indent="-171450">
              <a:buFontTx/>
              <a:buChar char="-"/>
            </a:pPr>
            <a:r>
              <a:rPr lang="en-US" baseline="0" dirty="0" smtClean="0"/>
              <a:t>E</a:t>
            </a:r>
            <a:r>
              <a:rPr lang="en-US" dirty="0" smtClean="0"/>
              <a:t>mphasize that</a:t>
            </a:r>
            <a:r>
              <a:rPr lang="en-US" baseline="0" dirty="0" smtClean="0"/>
              <a:t> the New Delivery Model is based on a platform of continuous improvement. </a:t>
            </a:r>
          </a:p>
          <a:p>
            <a:pPr marL="171450" indent="-171450">
              <a:buFontTx/>
              <a:buChar char="-"/>
            </a:pPr>
            <a:r>
              <a:rPr lang="en-US" baseline="0" dirty="0" smtClean="0"/>
              <a:t>Through the course, it will be shown how process is being streamlined to work more efficiently, and improve customer service/visibility. </a:t>
            </a:r>
          </a:p>
          <a:p>
            <a:pPr marL="171450" indent="-171450">
              <a:buFontTx/>
              <a:buChar char="-"/>
            </a:pPr>
            <a:r>
              <a:rPr lang="en-US" baseline="0" dirty="0" smtClean="0"/>
              <a:t>The course is designed to walk stakeholders through this process in steps.</a:t>
            </a:r>
          </a:p>
          <a:p>
            <a:pPr marL="171450" indent="-171450">
              <a:buFontTx/>
              <a:buChar char="-"/>
            </a:pPr>
            <a:r>
              <a:rPr lang="en-US" baseline="0" dirty="0" smtClean="0"/>
              <a:t>Each step is dedicated to showing process, as well as FEMA, Recipient, and Applicant roles/considerations.</a:t>
            </a:r>
            <a:endParaRPr lang="en-US" dirty="0" smtClean="0"/>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7</a:t>
            </a:fld>
            <a:endParaRPr lang="en-US"/>
          </a:p>
        </p:txBody>
      </p:sp>
    </p:spTree>
    <p:extLst>
      <p:ext uri="{BB962C8B-B14F-4D97-AF65-F5344CB8AC3E}">
        <p14:creationId xmlns:p14="http://schemas.microsoft.com/office/powerpoint/2010/main" val="2915679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r>
              <a:rPr lang="en-US" dirty="0" smtClean="0"/>
              <a:t>- For the next 2 slides, Instructors should provide additional, but very brief and informal detail of the Unit’s intent to educate Recipients/Applicants.</a:t>
            </a:r>
          </a:p>
          <a:p>
            <a:endParaRPr lang="en-US" dirty="0"/>
          </a:p>
        </p:txBody>
      </p:sp>
      <p:sp>
        <p:nvSpPr>
          <p:cNvPr id="4" name="Slide Number Placeholder 3"/>
          <p:cNvSpPr>
            <a:spLocks noGrp="1"/>
          </p:cNvSpPr>
          <p:nvPr>
            <p:ph type="sldNum" sz="quarter" idx="10"/>
          </p:nvPr>
        </p:nvSpPr>
        <p:spPr/>
        <p:txBody>
          <a:bodyPr/>
          <a:lstStyle/>
          <a:p>
            <a:fld id="{83E3688B-BC7F-4795-A61C-E2B27E12F998}" type="slidenum">
              <a:rPr lang="en-US" smtClean="0"/>
              <a:pPr/>
              <a:t>8</a:t>
            </a:fld>
            <a:endParaRPr lang="en-US"/>
          </a:p>
        </p:txBody>
      </p:sp>
    </p:spTree>
    <p:extLst>
      <p:ext uri="{BB962C8B-B14F-4D97-AF65-F5344CB8AC3E}">
        <p14:creationId xmlns:p14="http://schemas.microsoft.com/office/powerpoint/2010/main" val="3485735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r>
              <a:rPr lang="en-US" dirty="0" smtClean="0"/>
              <a:t>-</a:t>
            </a:r>
            <a:r>
              <a:rPr lang="en-US" baseline="0" dirty="0" smtClean="0"/>
              <a:t> Course Agenda Continued.</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3E3688B-BC7F-4795-A61C-E2B27E12F998}" type="slidenum">
              <a:rPr lang="en-US" smtClean="0"/>
              <a:pPr/>
              <a:t>9</a:t>
            </a:fld>
            <a:endParaRPr lang="en-US"/>
          </a:p>
        </p:txBody>
      </p:sp>
    </p:spTree>
    <p:extLst>
      <p:ext uri="{BB962C8B-B14F-4D97-AF65-F5344CB8AC3E}">
        <p14:creationId xmlns:p14="http://schemas.microsoft.com/office/powerpoint/2010/main" val="865864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7" descr="Powerpoint background"/>
          <p:cNvPicPr>
            <a:picLocks noChangeAspect="1" noChangeArrowheads="1"/>
          </p:cNvPicPr>
          <p:nvPr userDrawn="1"/>
        </p:nvPicPr>
        <p:blipFill>
          <a:blip r:embed="rId13" cstate="print">
            <a:lum contrast="-8000"/>
          </a:blip>
          <a:stretch>
            <a:fillRect/>
          </a:stretch>
        </p:blipFill>
        <p:spPr bwMode="auto">
          <a:xfrm>
            <a:off x="0" y="0"/>
            <a:ext cx="9170659" cy="6858000"/>
          </a:xfrm>
          <a:prstGeom prst="rect">
            <a:avLst/>
          </a:prstGeom>
          <a:noFill/>
          <a:ln>
            <a:noFill/>
          </a:ln>
        </p:spPr>
      </p:pic>
      <p:pic>
        <p:nvPicPr>
          <p:cNvPr id="1033" name="Picture 9" descr="DHS_fema_SR"/>
          <p:cNvPicPr>
            <a:picLocks noChangeAspect="1" noChangeArrowheads="1"/>
          </p:cNvPicPr>
          <p:nvPr/>
        </p:nvPicPr>
        <p:blipFill>
          <a:blip r:embed="rId14" cstate="print"/>
          <a:srcRect/>
          <a:stretch>
            <a:fillRect/>
          </a:stretch>
        </p:blipFill>
        <p:spPr bwMode="auto">
          <a:xfrm>
            <a:off x="-28575" y="5756275"/>
            <a:ext cx="2463800" cy="1187450"/>
          </a:xfrm>
          <a:prstGeom prst="rect">
            <a:avLst/>
          </a:prstGeom>
          <a:noFill/>
        </p:spPr>
      </p:pic>
      <p:pic>
        <p:nvPicPr>
          <p:cNvPr id="5" name="Picture 4"/>
          <p:cNvPicPr>
            <a:picLocks noChangeAspect="1"/>
          </p:cNvPicPr>
          <p:nvPr userDrawn="1"/>
        </p:nvPicPr>
        <p:blipFill>
          <a:blip r:embed="rId15"/>
          <a:stretch>
            <a:fillRect/>
          </a:stretch>
        </p:blipFill>
        <p:spPr>
          <a:xfrm>
            <a:off x="7705618" y="5880562"/>
            <a:ext cx="1310284" cy="88368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DF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84197" y="217218"/>
            <a:ext cx="7772400" cy="2166370"/>
          </a:xfrm>
        </p:spPr>
        <p:txBody>
          <a:bodyPr/>
          <a:lstStyle/>
          <a:p>
            <a:r>
              <a:rPr lang="en-US" b="1" dirty="0" smtClean="0">
                <a:solidFill>
                  <a:srgbClr val="0070C0"/>
                </a:solidFill>
              </a:rPr>
              <a:t>Operational Delivery</a:t>
            </a:r>
            <a:r>
              <a:rPr lang="en-US" b="1" dirty="0">
                <a:solidFill>
                  <a:srgbClr val="0070C0"/>
                </a:solidFill>
              </a:rPr>
              <a:t> </a:t>
            </a:r>
            <a:r>
              <a:rPr lang="en-US" b="1" dirty="0" smtClean="0">
                <a:solidFill>
                  <a:srgbClr val="0070C0"/>
                </a:solidFill>
              </a:rPr>
              <a:t>for Recipients and Applicants</a:t>
            </a:r>
            <a:r>
              <a:rPr lang="en-US" b="1" dirty="0" smtClean="0">
                <a:solidFill>
                  <a:schemeClr val="accent6"/>
                </a:solidFill>
              </a:rPr>
              <a:t/>
            </a:r>
            <a:br>
              <a:rPr lang="en-US" b="1" dirty="0" smtClean="0">
                <a:solidFill>
                  <a:schemeClr val="accent6"/>
                </a:solidFill>
              </a:rPr>
            </a:br>
            <a:endParaRPr lang="en-US" b="1" dirty="0">
              <a:solidFill>
                <a:schemeClr val="accent6"/>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1695" y="1679811"/>
            <a:ext cx="6260605" cy="4236729"/>
          </a:xfrm>
          <a:prstGeom prst="rect">
            <a:avLst/>
          </a:prstGeom>
        </p:spPr>
      </p:pic>
    </p:spTree>
    <p:extLst>
      <p:ext uri="{BB962C8B-B14F-4D97-AF65-F5344CB8AC3E}">
        <p14:creationId xmlns:p14="http://schemas.microsoft.com/office/powerpoint/2010/main" val="307938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9" y="274638"/>
            <a:ext cx="8714508" cy="1143000"/>
          </a:xfrm>
        </p:spPr>
        <p:txBody>
          <a:bodyPr/>
          <a:lstStyle/>
          <a:p>
            <a:r>
              <a:rPr lang="en-US" sz="3200" dirty="0" smtClean="0">
                <a:solidFill>
                  <a:srgbClr val="0070C0"/>
                </a:solidFill>
              </a:rPr>
              <a:t>Course Evaluation and Comment</a:t>
            </a:r>
            <a:endParaRPr lang="en-US" sz="3200" dirty="0">
              <a:solidFill>
                <a:srgbClr val="0070C0"/>
              </a:solidFill>
            </a:endParaRPr>
          </a:p>
        </p:txBody>
      </p:sp>
      <p:sp>
        <p:nvSpPr>
          <p:cNvPr id="3" name="Content Placeholder 2"/>
          <p:cNvSpPr>
            <a:spLocks noGrp="1"/>
          </p:cNvSpPr>
          <p:nvPr>
            <p:ph idx="1"/>
          </p:nvPr>
        </p:nvSpPr>
        <p:spPr>
          <a:xfrm>
            <a:off x="207819" y="1034562"/>
            <a:ext cx="8714508" cy="4525963"/>
          </a:xfrm>
        </p:spPr>
        <p:txBody>
          <a:bodyPr/>
          <a:lstStyle/>
          <a:p>
            <a:r>
              <a:rPr lang="en-US" dirty="0" smtClean="0"/>
              <a:t>At the conclusion of each </a:t>
            </a:r>
            <a:r>
              <a:rPr lang="en-US" dirty="0"/>
              <a:t>u</a:t>
            </a:r>
            <a:r>
              <a:rPr lang="en-US" dirty="0" smtClean="0"/>
              <a:t>nit, participants will be asked to provide notes and feedback</a:t>
            </a:r>
          </a:p>
          <a:p>
            <a:r>
              <a:rPr lang="en-US" dirty="0" smtClean="0"/>
              <a:t>Notes and feedback from you are essential to course enhancements and quality delivery</a:t>
            </a:r>
          </a:p>
        </p:txBody>
      </p:sp>
      <p:pic>
        <p:nvPicPr>
          <p:cNvPr id="6" name="Picture 5"/>
          <p:cNvPicPr>
            <a:picLocks noChangeAspect="1"/>
          </p:cNvPicPr>
          <p:nvPr/>
        </p:nvPicPr>
        <p:blipFill>
          <a:blip r:embed="rId3"/>
          <a:stretch>
            <a:fillRect/>
          </a:stretch>
        </p:blipFill>
        <p:spPr>
          <a:xfrm>
            <a:off x="2357010" y="3297544"/>
            <a:ext cx="4651651" cy="2645893"/>
          </a:xfrm>
          <a:prstGeom prst="rect">
            <a:avLst/>
          </a:prstGeom>
        </p:spPr>
      </p:pic>
    </p:spTree>
    <p:extLst>
      <p:ext uri="{BB962C8B-B14F-4D97-AF65-F5344CB8AC3E}">
        <p14:creationId xmlns:p14="http://schemas.microsoft.com/office/powerpoint/2010/main" val="400068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Questions</a:t>
            </a:r>
            <a:endParaRPr lang="en-US" dirty="0">
              <a:solidFill>
                <a:srgbClr val="0070C0"/>
              </a:solidFill>
            </a:endParaRPr>
          </a:p>
        </p:txBody>
      </p:sp>
      <p:pic>
        <p:nvPicPr>
          <p:cNvPr id="5" name="Content Placeholder 4"/>
          <p:cNvPicPr>
            <a:picLocks noGrp="1" noChangeAspect="1"/>
          </p:cNvPicPr>
          <p:nvPr>
            <p:ph idx="1"/>
          </p:nvPr>
        </p:nvPicPr>
        <p:blipFill>
          <a:blip r:embed="rId3"/>
          <a:stretch>
            <a:fillRect/>
          </a:stretch>
        </p:blipFill>
        <p:spPr>
          <a:xfrm>
            <a:off x="1543878" y="138546"/>
            <a:ext cx="6228221" cy="7427048"/>
          </a:xfrm>
          <a:prstGeom prst="rect">
            <a:avLst/>
          </a:prstGeom>
        </p:spPr>
      </p:pic>
    </p:spTree>
    <p:extLst>
      <p:ext uri="{BB962C8B-B14F-4D97-AF65-F5344CB8AC3E}">
        <p14:creationId xmlns:p14="http://schemas.microsoft.com/office/powerpoint/2010/main" val="3309165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9" y="274638"/>
            <a:ext cx="8714508" cy="1143000"/>
          </a:xfrm>
        </p:spPr>
        <p:txBody>
          <a:bodyPr/>
          <a:lstStyle/>
          <a:p>
            <a:r>
              <a:rPr lang="en-US" sz="3200" dirty="0" smtClean="0">
                <a:solidFill>
                  <a:srgbClr val="0070C0"/>
                </a:solidFill>
              </a:rPr>
              <a:t>Conclusion of Unit 1</a:t>
            </a:r>
            <a:endParaRPr lang="en-US" sz="3200" dirty="0">
              <a:solidFill>
                <a:srgbClr val="0070C0"/>
              </a:solidFill>
            </a:endParaRPr>
          </a:p>
        </p:txBody>
      </p:sp>
      <p:sp>
        <p:nvSpPr>
          <p:cNvPr id="3" name="Content Placeholder 2"/>
          <p:cNvSpPr>
            <a:spLocks noGrp="1"/>
          </p:cNvSpPr>
          <p:nvPr>
            <p:ph idx="1"/>
          </p:nvPr>
        </p:nvSpPr>
        <p:spPr>
          <a:xfrm>
            <a:off x="457200" y="1246910"/>
            <a:ext cx="8229600" cy="4879254"/>
          </a:xfrm>
        </p:spPr>
        <p:txBody>
          <a:bodyPr/>
          <a:lstStyle/>
          <a:p>
            <a:pPr marL="0" indent="0" algn="ctr">
              <a:buNone/>
            </a:pPr>
            <a:r>
              <a:rPr lang="en-US" sz="3600" b="1" dirty="0">
                <a:solidFill>
                  <a:srgbClr val="C00000"/>
                </a:solidFill>
                <a:ea typeface="+mj-ea"/>
                <a:cs typeface="+mj-cs"/>
              </a:rPr>
              <a:t>Course Evaluation and Comment</a:t>
            </a:r>
            <a:endParaRPr lang="en-US" sz="3600" b="1" dirty="0" smtClean="0">
              <a:solidFill>
                <a:srgbClr val="C00000"/>
              </a:solidFill>
            </a:endParaRPr>
          </a:p>
        </p:txBody>
      </p:sp>
      <p:pic>
        <p:nvPicPr>
          <p:cNvPr id="6" name="Picture 5"/>
          <p:cNvPicPr>
            <a:picLocks noChangeAspect="1"/>
          </p:cNvPicPr>
          <p:nvPr/>
        </p:nvPicPr>
        <p:blipFill>
          <a:blip r:embed="rId3"/>
          <a:stretch>
            <a:fillRect/>
          </a:stretch>
        </p:blipFill>
        <p:spPr>
          <a:xfrm>
            <a:off x="1513018" y="1908969"/>
            <a:ext cx="6550308" cy="3725863"/>
          </a:xfrm>
          <a:prstGeom prst="rect">
            <a:avLst/>
          </a:prstGeom>
        </p:spPr>
      </p:pic>
    </p:spTree>
    <p:extLst>
      <p:ext uri="{BB962C8B-B14F-4D97-AF65-F5344CB8AC3E}">
        <p14:creationId xmlns:p14="http://schemas.microsoft.com/office/powerpoint/2010/main" val="2536541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1143000"/>
          </a:xfrm>
        </p:spPr>
        <p:txBody>
          <a:bodyPr/>
          <a:lstStyle/>
          <a:p>
            <a:r>
              <a:rPr lang="en-US" sz="3200" dirty="0" smtClean="0">
                <a:solidFill>
                  <a:srgbClr val="0070C0"/>
                </a:solidFill>
              </a:rPr>
              <a:t>Unit 1 - Agenda:</a:t>
            </a:r>
            <a:endParaRPr lang="en-US" sz="3200" dirty="0">
              <a:solidFill>
                <a:srgbClr val="0070C0"/>
              </a:solidFill>
            </a:endParaRPr>
          </a:p>
        </p:txBody>
      </p:sp>
      <p:sp>
        <p:nvSpPr>
          <p:cNvPr id="3" name="Content Placeholder 2"/>
          <p:cNvSpPr>
            <a:spLocks noGrp="1"/>
          </p:cNvSpPr>
          <p:nvPr>
            <p:ph idx="1"/>
          </p:nvPr>
        </p:nvSpPr>
        <p:spPr>
          <a:xfrm>
            <a:off x="814386" y="1766026"/>
            <a:ext cx="7515227" cy="3020287"/>
          </a:xfrm>
        </p:spPr>
        <p:txBody>
          <a:bodyPr/>
          <a:lstStyle/>
          <a:p>
            <a:r>
              <a:rPr lang="en-US" dirty="0" smtClean="0"/>
              <a:t>Administrative </a:t>
            </a:r>
            <a:r>
              <a:rPr lang="en-US" dirty="0"/>
              <a:t>I</a:t>
            </a:r>
            <a:r>
              <a:rPr lang="en-US" dirty="0" smtClean="0"/>
              <a:t>nformation</a:t>
            </a:r>
          </a:p>
          <a:p>
            <a:r>
              <a:rPr lang="en-US" dirty="0" smtClean="0"/>
              <a:t>Pre-Course Assessment</a:t>
            </a:r>
          </a:p>
          <a:p>
            <a:r>
              <a:rPr lang="en-US" dirty="0" smtClean="0"/>
              <a:t>Introductions</a:t>
            </a:r>
          </a:p>
          <a:p>
            <a:r>
              <a:rPr lang="en-US" dirty="0" smtClean="0"/>
              <a:t>Course Objectives, Goals and Agenda</a:t>
            </a:r>
          </a:p>
          <a:p>
            <a:r>
              <a:rPr lang="en-US" dirty="0" smtClean="0"/>
              <a:t>Course and Participant Evaluations</a:t>
            </a:r>
            <a:endParaRPr lang="en-US" dirty="0"/>
          </a:p>
        </p:txBody>
      </p:sp>
    </p:spTree>
    <p:extLst>
      <p:ext uri="{BB962C8B-B14F-4D97-AF65-F5344CB8AC3E}">
        <p14:creationId xmlns:p14="http://schemas.microsoft.com/office/powerpoint/2010/main" val="391307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sz="3200" dirty="0" smtClean="0">
                <a:solidFill>
                  <a:srgbClr val="0070C0"/>
                </a:solidFill>
              </a:rPr>
              <a:t>Administrative Information:</a:t>
            </a:r>
            <a:endParaRPr lang="en-US" sz="3200" dirty="0">
              <a:solidFill>
                <a:srgbClr val="0070C0"/>
              </a:solidFill>
            </a:endParaRPr>
          </a:p>
        </p:txBody>
      </p:sp>
      <p:sp>
        <p:nvSpPr>
          <p:cNvPr id="3" name="Content Placeholder 2"/>
          <p:cNvSpPr>
            <a:spLocks noGrp="1"/>
          </p:cNvSpPr>
          <p:nvPr>
            <p:ph sz="half" idx="1"/>
          </p:nvPr>
        </p:nvSpPr>
        <p:spPr/>
        <p:txBody>
          <a:bodyPr/>
          <a:lstStyle/>
          <a:p>
            <a:endParaRPr lang="en-US" sz="2400" dirty="0" smtClean="0">
              <a:latin typeface="+mj-lt"/>
              <a:cs typeface="Aharoni" panose="02010803020104030203" pitchFamily="2" charset="-79"/>
            </a:endParaRPr>
          </a:p>
          <a:p>
            <a:pPr marL="0" indent="0">
              <a:buNone/>
            </a:pPr>
            <a:endParaRPr lang="en-US" sz="2400" dirty="0" smtClean="0">
              <a:latin typeface="+mj-lt"/>
              <a:cs typeface="Aharoni" panose="02010803020104030203" pitchFamily="2" charset="-79"/>
            </a:endParaRPr>
          </a:p>
          <a:p>
            <a:endParaRPr lang="en-US" sz="2400" dirty="0" smtClean="0">
              <a:latin typeface="+mj-lt"/>
              <a:cs typeface="Aharoni" panose="02010803020104030203" pitchFamily="2" charset="-79"/>
            </a:endParaRPr>
          </a:p>
          <a:p>
            <a:pPr marL="0" indent="0">
              <a:buNone/>
            </a:pPr>
            <a:endParaRPr lang="en-US" sz="2400" dirty="0" smtClean="0">
              <a:latin typeface="+mj-lt"/>
              <a:cs typeface="Aharoni" panose="02010803020104030203" pitchFamily="2" charset="-79"/>
            </a:endParaRPr>
          </a:p>
          <a:p>
            <a:endParaRPr lang="en-US" sz="2400" dirty="0" smtClean="0">
              <a:latin typeface="+mj-lt"/>
              <a:cs typeface="Aharoni" panose="02010803020104030203" pitchFamily="2" charset="-79"/>
            </a:endParaRPr>
          </a:p>
          <a:p>
            <a:pPr marL="0" indent="0">
              <a:buNone/>
            </a:pPr>
            <a:endParaRPr lang="en-US" sz="2400" dirty="0" smtClean="0">
              <a:latin typeface="+mj-lt"/>
              <a:cs typeface="Aharoni" panose="02010803020104030203" pitchFamily="2" charset="-79"/>
            </a:endParaRPr>
          </a:p>
          <a:p>
            <a:endParaRPr lang="en-US" sz="2400" dirty="0" smtClean="0">
              <a:latin typeface="+mj-lt"/>
              <a:cs typeface="Aharoni" panose="02010803020104030203" pitchFamily="2" charset="-79"/>
            </a:endParaRPr>
          </a:p>
          <a:p>
            <a:pPr marL="0" indent="0">
              <a:buNone/>
            </a:pPr>
            <a:endParaRPr lang="en-US" sz="2400" dirty="0" smtClean="0">
              <a:latin typeface="+mj-lt"/>
              <a:cs typeface="Aharoni" panose="02010803020104030203" pitchFamily="2" charset="-79"/>
            </a:endParaRPr>
          </a:p>
          <a:p>
            <a:pPr marL="0" indent="0">
              <a:buNone/>
            </a:pPr>
            <a:endParaRPr lang="en-US" sz="2400" dirty="0">
              <a:latin typeface="+mj-lt"/>
              <a:cs typeface="Aharoni" panose="02010803020104030203" pitchFamily="2" charset="-79"/>
            </a:endParaRPr>
          </a:p>
        </p:txBody>
      </p:sp>
      <p:sp>
        <p:nvSpPr>
          <p:cNvPr id="11" name="Content Placeholder 10"/>
          <p:cNvSpPr>
            <a:spLocks noGrp="1"/>
          </p:cNvSpPr>
          <p:nvPr>
            <p:ph sz="half" idx="2"/>
          </p:nvPr>
        </p:nvSpPr>
        <p:spPr>
          <a:xfrm>
            <a:off x="1070245" y="1258592"/>
            <a:ext cx="4038600" cy="4525963"/>
          </a:xfrm>
        </p:spPr>
        <p:txBody>
          <a:bodyPr/>
          <a:lstStyle/>
          <a:p>
            <a:r>
              <a:rPr lang="en-US" dirty="0" smtClean="0"/>
              <a:t>Classroom Etiquette</a:t>
            </a:r>
          </a:p>
          <a:p>
            <a:pPr marL="0" indent="0">
              <a:buNone/>
            </a:pPr>
            <a:endParaRPr lang="en-US" sz="1000" dirty="0" smtClean="0"/>
          </a:p>
          <a:p>
            <a:r>
              <a:rPr lang="en-US" dirty="0" smtClean="0"/>
              <a:t>Restroom Locations</a:t>
            </a:r>
          </a:p>
          <a:p>
            <a:pPr marL="0" indent="0">
              <a:buNone/>
            </a:pPr>
            <a:endParaRPr lang="en-US" sz="1000" dirty="0" smtClean="0"/>
          </a:p>
          <a:p>
            <a:r>
              <a:rPr lang="en-US" dirty="0" smtClean="0"/>
              <a:t>Emergency Exits/ Evacuation and Shelter Plan</a:t>
            </a:r>
          </a:p>
          <a:p>
            <a:pPr marL="0" indent="0">
              <a:buNone/>
            </a:pPr>
            <a:endParaRPr lang="en-US" sz="1000" dirty="0" smtClean="0"/>
          </a:p>
          <a:p>
            <a:r>
              <a:rPr lang="en-US" dirty="0" smtClean="0"/>
              <a:t>Breaks</a:t>
            </a:r>
          </a:p>
          <a:p>
            <a:pPr marL="0" indent="0">
              <a:buNone/>
            </a:pPr>
            <a:endParaRPr lang="en-US" sz="1000" dirty="0" smtClean="0"/>
          </a:p>
          <a:p>
            <a:r>
              <a:rPr lang="en-US" dirty="0" smtClean="0"/>
              <a:t>Smoking Policy</a:t>
            </a:r>
          </a:p>
          <a:p>
            <a:endParaRPr lang="en-US" dirty="0"/>
          </a:p>
        </p:txBody>
      </p:sp>
      <p:pic>
        <p:nvPicPr>
          <p:cNvPr id="20" name="Picture 19"/>
          <p:cNvPicPr>
            <a:picLocks noChangeAspect="1"/>
          </p:cNvPicPr>
          <p:nvPr/>
        </p:nvPicPr>
        <p:blipFill>
          <a:blip r:embed="rId3"/>
          <a:stretch>
            <a:fillRect/>
          </a:stretch>
        </p:blipFill>
        <p:spPr>
          <a:xfrm>
            <a:off x="6769100" y="1417638"/>
            <a:ext cx="1886690" cy="1886690"/>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8616" y="1149002"/>
            <a:ext cx="1890484" cy="1498208"/>
          </a:xfrm>
          <a:prstGeom prst="rect">
            <a:avLst/>
          </a:prstGeom>
        </p:spPr>
      </p:pic>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0" y="2647210"/>
            <a:ext cx="1897556" cy="1462543"/>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406" y="3673934"/>
            <a:ext cx="1891385" cy="1260923"/>
          </a:xfrm>
          <a:prstGeom prst="rect">
            <a:avLst/>
          </a:prstGeom>
        </p:spPr>
      </p:pic>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8615" y="4109753"/>
            <a:ext cx="1890485" cy="1890485"/>
          </a:xfrm>
          <a:prstGeom prst="rect">
            <a:avLst/>
          </a:prstGeom>
        </p:spPr>
      </p:pic>
    </p:spTree>
    <p:extLst>
      <p:ext uri="{BB962C8B-B14F-4D97-AF65-F5344CB8AC3E}">
        <p14:creationId xmlns:p14="http://schemas.microsoft.com/office/powerpoint/2010/main" val="1940021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070C0"/>
                </a:solidFill>
              </a:rPr>
              <a:t>Course Materials:</a:t>
            </a:r>
            <a:endParaRPr lang="en-US" sz="3200" b="1" dirty="0">
              <a:solidFill>
                <a:srgbClr val="0070C0"/>
              </a:solidFill>
            </a:endParaRPr>
          </a:p>
        </p:txBody>
      </p:sp>
      <p:sp>
        <p:nvSpPr>
          <p:cNvPr id="3" name="Content Placeholder 2"/>
          <p:cNvSpPr>
            <a:spLocks noGrp="1"/>
          </p:cNvSpPr>
          <p:nvPr>
            <p:ph idx="1"/>
          </p:nvPr>
        </p:nvSpPr>
        <p:spPr>
          <a:xfrm>
            <a:off x="428624" y="1160457"/>
            <a:ext cx="8229600" cy="4525963"/>
          </a:xfrm>
        </p:spPr>
        <p:txBody>
          <a:bodyPr/>
          <a:lstStyle/>
          <a:p>
            <a:pPr>
              <a:spcBef>
                <a:spcPts val="0"/>
              </a:spcBef>
            </a:pPr>
            <a:r>
              <a:rPr lang="en-US" dirty="0" smtClean="0"/>
              <a:t>Electronic Course Materials</a:t>
            </a:r>
          </a:p>
          <a:p>
            <a:pPr>
              <a:spcBef>
                <a:spcPts val="0"/>
              </a:spcBef>
            </a:pPr>
            <a:r>
              <a:rPr lang="en-US" dirty="0" smtClean="0"/>
              <a:t>Handouts</a:t>
            </a:r>
          </a:p>
          <a:p>
            <a:pPr>
              <a:spcBef>
                <a:spcPts val="0"/>
              </a:spcBef>
            </a:pPr>
            <a:r>
              <a:rPr lang="en-US" dirty="0" smtClean="0"/>
              <a:t>Listing of Common Acronyms and Abbreviations</a:t>
            </a:r>
          </a:p>
          <a:p>
            <a:pPr>
              <a:spcBef>
                <a:spcPts val="0"/>
              </a:spcBef>
            </a:pPr>
            <a:r>
              <a:rPr lang="en-US" dirty="0"/>
              <a:t>A</a:t>
            </a:r>
            <a:r>
              <a:rPr lang="en-US" dirty="0" smtClean="0"/>
              <a:t>ccess to Grants Portal</a:t>
            </a:r>
          </a:p>
          <a:p>
            <a:pPr marL="0" indent="0">
              <a:buNone/>
            </a:pPr>
            <a:endParaRPr lang="en-US" sz="800" dirty="0" smtClean="0"/>
          </a:p>
          <a:p>
            <a:pPr lvl="1" indent="-342900">
              <a:spcBef>
                <a:spcPts val="0"/>
              </a:spcBef>
              <a:buFontTx/>
              <a:buChar char="-"/>
            </a:pPr>
            <a:r>
              <a:rPr lang="en-US" dirty="0" smtClean="0"/>
              <a:t>Practicum through the Grants Portal Demo Site</a:t>
            </a:r>
          </a:p>
          <a:p>
            <a:pPr lvl="1" indent="-342900">
              <a:spcBef>
                <a:spcPts val="0"/>
              </a:spcBef>
              <a:buFontTx/>
              <a:buChar char="-"/>
            </a:pPr>
            <a:r>
              <a:rPr lang="en-US" dirty="0" smtClean="0"/>
              <a:t>Access to the Live Grants Portal – Real world Accounts</a:t>
            </a:r>
          </a:p>
          <a:p>
            <a:pPr marL="0" indent="0">
              <a:buNone/>
            </a:pPr>
            <a:endParaRPr lang="en-US" sz="1000"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a:p>
            <a:pPr marL="0" indent="0">
              <a:buNone/>
            </a:pPr>
            <a:endParaRPr lang="en-US" b="1" dirty="0" smtClean="0">
              <a:solidFill>
                <a:schemeClr val="accent6"/>
              </a:solidFill>
            </a:endParaRPr>
          </a:p>
          <a:p>
            <a:pPr marL="0" indent="0">
              <a:buNone/>
            </a:pPr>
            <a:endParaRPr lang="en-US" dirty="0" smtClean="0"/>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3201190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070C0"/>
                </a:solidFill>
              </a:rPr>
              <a:t>Pre-Course Assessment:</a:t>
            </a:r>
            <a:endParaRPr lang="en-US" sz="3200" dirty="0">
              <a:solidFill>
                <a:srgbClr val="0070C0"/>
              </a:solidFill>
            </a:endParaRPr>
          </a:p>
        </p:txBody>
      </p:sp>
      <p:sp>
        <p:nvSpPr>
          <p:cNvPr id="3" name="Content Placeholder 2"/>
          <p:cNvSpPr>
            <a:spLocks noGrp="1"/>
          </p:cNvSpPr>
          <p:nvPr>
            <p:ph idx="1"/>
          </p:nvPr>
        </p:nvSpPr>
        <p:spPr>
          <a:xfrm>
            <a:off x="457200" y="1070044"/>
            <a:ext cx="8229600" cy="4873558"/>
          </a:xfrm>
        </p:spPr>
        <p:txBody>
          <a:bodyPr/>
          <a:lstStyle/>
          <a:p>
            <a:r>
              <a:rPr lang="en-US" dirty="0" smtClean="0"/>
              <a:t>Establishes a baseline to measure training effectiveness</a:t>
            </a:r>
          </a:p>
          <a:p>
            <a:r>
              <a:rPr lang="en-US" dirty="0" smtClean="0"/>
              <a:t>If unsure about an answer, leave it blank</a:t>
            </a:r>
          </a:p>
          <a:p>
            <a:pPr marL="0" indent="0">
              <a:buNone/>
            </a:pPr>
            <a:endParaRPr lang="en-US" sz="2400" dirty="0" smtClean="0"/>
          </a:p>
          <a:p>
            <a:pPr marL="0" indent="0">
              <a:buNone/>
            </a:pPr>
            <a:r>
              <a:rPr lang="en-US" sz="2400" dirty="0"/>
              <a:t>			</a:t>
            </a:r>
          </a:p>
          <a:p>
            <a:pPr marL="0" indent="0">
              <a:buNone/>
            </a:pPr>
            <a:endParaRPr lang="en-US" sz="2400" dirty="0" smtClean="0"/>
          </a:p>
          <a:p>
            <a:pPr marL="0" indent="0">
              <a:buNone/>
            </a:pPr>
            <a:r>
              <a:rPr lang="en-US" sz="2400" dirty="0" smtClean="0"/>
              <a:t> </a:t>
            </a:r>
            <a:endParaRPr lang="en-US" sz="2400" dirty="0"/>
          </a:p>
          <a:p>
            <a:pPr marL="0" indent="0">
              <a:buNone/>
            </a:pPr>
            <a:endParaRPr lang="en-US" sz="2400" dirty="0" smtClean="0"/>
          </a:p>
          <a:p>
            <a:endParaRPr lang="en-US" sz="2400" dirty="0"/>
          </a:p>
          <a:p>
            <a:pPr marL="0" indent="0">
              <a:buNone/>
            </a:pPr>
            <a:endParaRPr lang="en-US" sz="2400" dirty="0"/>
          </a:p>
          <a:p>
            <a:endParaRPr lang="en-US" dirty="0"/>
          </a:p>
        </p:txBody>
      </p:sp>
      <p:pic>
        <p:nvPicPr>
          <p:cNvPr id="10" name="Content Placeholder 6" descr="This picture references that the students will be completing a pre-course assessment. &#10;&#10;Source: FEMA" title="Test Taking Image"/>
          <p:cNvPicPr>
            <a:picLocks noChangeAspect="1"/>
          </p:cNvPicPr>
          <p:nvPr/>
        </p:nvPicPr>
        <p:blipFill>
          <a:blip r:embed="rId3"/>
          <a:stretch>
            <a:fillRect/>
          </a:stretch>
        </p:blipFill>
        <p:spPr>
          <a:xfrm>
            <a:off x="2234046" y="3526102"/>
            <a:ext cx="4038600" cy="2031040"/>
          </a:xfrm>
          <a:prstGeom prst="rect">
            <a:avLst/>
          </a:prstGeom>
          <a:ln>
            <a:solidFill>
              <a:srgbClr val="999999"/>
            </a:solidFill>
          </a:ln>
          <a:effectLst>
            <a:glow rad="63500">
              <a:srgbClr val="999999">
                <a:satMod val="175000"/>
                <a:alpha val="40000"/>
              </a:srgbClr>
            </a:glow>
            <a:outerShdw blurRad="292100" dist="139700" dir="2700000" algn="tl" rotWithShape="0">
              <a:srgbClr val="333333">
                <a:alpha val="65000"/>
              </a:srgbClr>
            </a:outerShdw>
          </a:effectLst>
        </p:spPr>
      </p:pic>
    </p:spTree>
    <p:extLst>
      <p:ext uri="{BB962C8B-B14F-4D97-AF65-F5344CB8AC3E}">
        <p14:creationId xmlns:p14="http://schemas.microsoft.com/office/powerpoint/2010/main" val="242195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070C0"/>
                </a:solidFill>
              </a:rPr>
              <a:t>Introductions:</a:t>
            </a:r>
            <a:endParaRPr lang="en-US" sz="3200" dirty="0">
              <a:solidFill>
                <a:srgbClr val="0070C0"/>
              </a:solidFill>
            </a:endParaRPr>
          </a:p>
        </p:txBody>
      </p:sp>
      <p:sp>
        <p:nvSpPr>
          <p:cNvPr id="6" name="Content Placeholder 5"/>
          <p:cNvSpPr>
            <a:spLocks noGrp="1"/>
          </p:cNvSpPr>
          <p:nvPr>
            <p:ph idx="1"/>
          </p:nvPr>
        </p:nvSpPr>
        <p:spPr>
          <a:xfrm>
            <a:off x="457200" y="1032164"/>
            <a:ext cx="8229600" cy="4525963"/>
          </a:xfrm>
        </p:spPr>
        <p:txBody>
          <a:bodyPr/>
          <a:lstStyle/>
          <a:p>
            <a:r>
              <a:rPr lang="en-US" dirty="0" smtClean="0"/>
              <a:t>Name</a:t>
            </a:r>
          </a:p>
          <a:p>
            <a:r>
              <a:rPr lang="en-US" dirty="0" smtClean="0"/>
              <a:t>Agency </a:t>
            </a:r>
          </a:p>
          <a:p>
            <a:r>
              <a:rPr lang="en-US" dirty="0" smtClean="0"/>
              <a:t>What you hope to receive from the course</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8564" y="3020631"/>
            <a:ext cx="3726872" cy="2664713"/>
          </a:xfrm>
          <a:prstGeom prst="rect">
            <a:avLst/>
          </a:prstGeom>
        </p:spPr>
      </p:pic>
    </p:spTree>
    <p:extLst>
      <p:ext uri="{BB962C8B-B14F-4D97-AF65-F5344CB8AC3E}">
        <p14:creationId xmlns:p14="http://schemas.microsoft.com/office/powerpoint/2010/main" val="1610921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070C0"/>
                </a:solidFill>
              </a:rPr>
              <a:t>Course Objectives and Goals:</a:t>
            </a:r>
            <a:endParaRPr lang="en-US" sz="3200" dirty="0">
              <a:solidFill>
                <a:srgbClr val="0070C0"/>
              </a:solidFill>
            </a:endParaRPr>
          </a:p>
        </p:txBody>
      </p:sp>
      <p:sp>
        <p:nvSpPr>
          <p:cNvPr id="3" name="Content Placeholder 2"/>
          <p:cNvSpPr>
            <a:spLocks noGrp="1"/>
          </p:cNvSpPr>
          <p:nvPr>
            <p:ph idx="1"/>
          </p:nvPr>
        </p:nvSpPr>
        <p:spPr>
          <a:xfrm>
            <a:off x="457200" y="1069802"/>
            <a:ext cx="8229600" cy="4525963"/>
          </a:xfrm>
        </p:spPr>
        <p:txBody>
          <a:bodyPr/>
          <a:lstStyle/>
          <a:p>
            <a:pPr marL="0" indent="0">
              <a:buNone/>
            </a:pPr>
            <a:r>
              <a:rPr lang="en-US" dirty="0" smtClean="0"/>
              <a:t>This </a:t>
            </a:r>
            <a:r>
              <a:rPr lang="en-US" u="sng" dirty="0" smtClean="0"/>
              <a:t>Operational Delivery for Recipients and Applicants</a:t>
            </a:r>
            <a:r>
              <a:rPr lang="en-US" dirty="0" smtClean="0"/>
              <a:t> course is designed to:</a:t>
            </a:r>
          </a:p>
          <a:p>
            <a:r>
              <a:rPr lang="en-US" sz="2400" dirty="0" smtClean="0"/>
              <a:t>Prepare and orient Recipients and Applicants</a:t>
            </a:r>
          </a:p>
          <a:p>
            <a:r>
              <a:rPr lang="en-US" sz="2400" dirty="0" smtClean="0"/>
              <a:t>Identify roles and responsibilities</a:t>
            </a:r>
          </a:p>
          <a:p>
            <a:pPr lvl="1">
              <a:buFont typeface="Arial" panose="020B0604020202020204" pitchFamily="34" charset="0"/>
              <a:buChar char="‒"/>
            </a:pPr>
            <a:r>
              <a:rPr lang="en-US" sz="2000" dirty="0" smtClean="0"/>
              <a:t>Potential </a:t>
            </a:r>
            <a:r>
              <a:rPr lang="en-US" sz="2000" dirty="0"/>
              <a:t>Recipient roles in support of Applicant</a:t>
            </a:r>
          </a:p>
          <a:p>
            <a:pPr lvl="1">
              <a:buFont typeface="Arial" panose="020B0604020202020204" pitchFamily="34" charset="0"/>
              <a:buChar char="‒"/>
            </a:pPr>
            <a:r>
              <a:rPr lang="en-US" sz="2000" dirty="0" smtClean="0"/>
              <a:t>Applicant </a:t>
            </a:r>
            <a:r>
              <a:rPr lang="en-US" sz="2000" dirty="0"/>
              <a:t>engagement and </a:t>
            </a:r>
            <a:r>
              <a:rPr lang="en-US" sz="2000" dirty="0" smtClean="0"/>
              <a:t>responsibilities</a:t>
            </a:r>
          </a:p>
          <a:p>
            <a:pPr lvl="1">
              <a:buFont typeface="Arial" panose="020B0604020202020204" pitchFamily="34" charset="0"/>
              <a:buChar char="‒"/>
            </a:pPr>
            <a:r>
              <a:rPr lang="en-US" sz="2000" dirty="0"/>
              <a:t>FEMA Specific </a:t>
            </a:r>
            <a:r>
              <a:rPr lang="en-US" sz="2000" dirty="0" smtClean="0"/>
              <a:t>Roles</a:t>
            </a:r>
            <a:endParaRPr lang="en-US" sz="2400" dirty="0" smtClean="0"/>
          </a:p>
          <a:p>
            <a:r>
              <a:rPr lang="en-US" sz="2400" dirty="0" smtClean="0"/>
              <a:t>Begin planning considerations</a:t>
            </a:r>
          </a:p>
          <a:p>
            <a:r>
              <a:rPr lang="en-US" sz="2400" dirty="0" smtClean="0"/>
              <a:t>Articulate the New Model Customer Service Approach</a:t>
            </a:r>
          </a:p>
          <a:p>
            <a:r>
              <a:rPr lang="en-US" sz="2400" dirty="0" smtClean="0"/>
              <a:t>Build capacity through access to the Grants Portal</a:t>
            </a:r>
          </a:p>
        </p:txBody>
      </p:sp>
    </p:spTree>
    <p:extLst>
      <p:ext uri="{BB962C8B-B14F-4D97-AF65-F5344CB8AC3E}">
        <p14:creationId xmlns:p14="http://schemas.microsoft.com/office/powerpoint/2010/main" val="2679237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070C0"/>
                </a:solidFill>
              </a:rPr>
              <a:t>Course Agenda (1/2)</a:t>
            </a:r>
            <a:endParaRPr lang="en-US" sz="3200" dirty="0">
              <a:solidFill>
                <a:srgbClr val="0070C0"/>
              </a:solidFill>
            </a:endParaRPr>
          </a:p>
        </p:txBody>
      </p:sp>
      <p:sp>
        <p:nvSpPr>
          <p:cNvPr id="3" name="Content Placeholder 2"/>
          <p:cNvSpPr>
            <a:spLocks noGrp="1"/>
          </p:cNvSpPr>
          <p:nvPr>
            <p:ph idx="1"/>
          </p:nvPr>
        </p:nvSpPr>
        <p:spPr>
          <a:xfrm>
            <a:off x="171450" y="1286584"/>
            <a:ext cx="8758238" cy="4171243"/>
          </a:xfrm>
        </p:spPr>
        <p:txBody>
          <a:bodyPr/>
          <a:lstStyle/>
          <a:p>
            <a:r>
              <a:rPr lang="en-US" b="1" dirty="0" smtClean="0"/>
              <a:t>Day 1:</a:t>
            </a:r>
          </a:p>
          <a:p>
            <a:pPr marL="0" indent="0">
              <a:buNone/>
            </a:pPr>
            <a:r>
              <a:rPr lang="en-US" sz="800" dirty="0" smtClean="0"/>
              <a:t> </a:t>
            </a:r>
          </a:p>
          <a:p>
            <a:pPr lvl="1">
              <a:buFont typeface="Arial" panose="020B0604020202020204" pitchFamily="34" charset="0"/>
              <a:buChar char="‒"/>
            </a:pPr>
            <a:r>
              <a:rPr lang="en-US" sz="3200" dirty="0"/>
              <a:t>Introduction to the New PA Delivery </a:t>
            </a:r>
            <a:r>
              <a:rPr lang="en-US" sz="3200" dirty="0" smtClean="0"/>
              <a:t>Model</a:t>
            </a:r>
            <a:endParaRPr lang="en-US" sz="3200" dirty="0"/>
          </a:p>
          <a:p>
            <a:pPr lvl="1">
              <a:buFont typeface="Arial" panose="020B0604020202020204" pitchFamily="34" charset="0"/>
              <a:buChar char="‒"/>
            </a:pPr>
            <a:r>
              <a:rPr lang="en-US" sz="3200" dirty="0"/>
              <a:t>New PA Orientation: Organizational </a:t>
            </a:r>
            <a:r>
              <a:rPr lang="en-US" sz="3200" dirty="0" smtClean="0"/>
              <a:t>Framework</a:t>
            </a:r>
            <a:endParaRPr lang="en-US" sz="3200" dirty="0"/>
          </a:p>
          <a:p>
            <a:pPr lvl="1">
              <a:buFont typeface="Arial" panose="020B0604020202020204" pitchFamily="34" charset="0"/>
              <a:buChar char="‒"/>
            </a:pPr>
            <a:r>
              <a:rPr lang="en-US" sz="3200" dirty="0"/>
              <a:t>Phase I: </a:t>
            </a:r>
            <a:r>
              <a:rPr lang="en-US" sz="3200"/>
              <a:t>Operational </a:t>
            </a:r>
            <a:r>
              <a:rPr lang="en-US" sz="3200" smtClean="0"/>
              <a:t>Planning</a:t>
            </a:r>
            <a:endParaRPr lang="en-US" sz="3200" dirty="0"/>
          </a:p>
          <a:p>
            <a:pPr>
              <a:buFontTx/>
              <a:buChar char="-"/>
            </a:pPr>
            <a:endParaRPr lang="en-US" sz="2400" dirty="0" smtClean="0"/>
          </a:p>
        </p:txBody>
      </p:sp>
    </p:spTree>
    <p:extLst>
      <p:ext uri="{BB962C8B-B14F-4D97-AF65-F5344CB8AC3E}">
        <p14:creationId xmlns:p14="http://schemas.microsoft.com/office/powerpoint/2010/main" val="4132328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0070C0"/>
                </a:solidFill>
              </a:rPr>
              <a:t>Course Agenda (2/2)</a:t>
            </a:r>
            <a:endParaRPr lang="en-US" sz="3200" dirty="0">
              <a:solidFill>
                <a:srgbClr val="0070C0"/>
              </a:solidFill>
            </a:endParaRPr>
          </a:p>
        </p:txBody>
      </p:sp>
      <p:sp>
        <p:nvSpPr>
          <p:cNvPr id="3" name="Content Placeholder 2"/>
          <p:cNvSpPr>
            <a:spLocks noGrp="1"/>
          </p:cNvSpPr>
          <p:nvPr>
            <p:ph idx="1"/>
          </p:nvPr>
        </p:nvSpPr>
        <p:spPr>
          <a:xfrm>
            <a:off x="285750" y="1258700"/>
            <a:ext cx="8643938" cy="4525963"/>
          </a:xfrm>
        </p:spPr>
        <p:txBody>
          <a:bodyPr/>
          <a:lstStyle/>
          <a:p>
            <a:r>
              <a:rPr lang="en-US" b="1" dirty="0"/>
              <a:t>Day</a:t>
            </a:r>
            <a:r>
              <a:rPr lang="en-US" dirty="0"/>
              <a:t> 2</a:t>
            </a:r>
            <a:r>
              <a:rPr lang="en-US" dirty="0" smtClean="0"/>
              <a:t>:</a:t>
            </a:r>
          </a:p>
          <a:p>
            <a:pPr lvl="1">
              <a:buFont typeface="Arial" panose="020B0604020202020204" pitchFamily="34" charset="0"/>
              <a:buChar char="‒"/>
            </a:pPr>
            <a:r>
              <a:rPr lang="en-US" sz="3200" dirty="0" smtClean="0"/>
              <a:t>Phase </a:t>
            </a:r>
            <a:r>
              <a:rPr lang="en-US" sz="3200" dirty="0"/>
              <a:t>II: Intake Damage and Eligibility Analysis </a:t>
            </a:r>
            <a:endParaRPr lang="en-US" sz="3200" dirty="0" smtClean="0"/>
          </a:p>
          <a:p>
            <a:pPr lvl="1">
              <a:buFont typeface="Arial" panose="020B0604020202020204" pitchFamily="34" charset="0"/>
              <a:buChar char="‒"/>
            </a:pPr>
            <a:r>
              <a:rPr lang="en-US" sz="3200" dirty="0" smtClean="0"/>
              <a:t>Phase </a:t>
            </a:r>
            <a:r>
              <a:rPr lang="en-US" sz="3200" dirty="0"/>
              <a:t>III: Scoping and </a:t>
            </a:r>
            <a:r>
              <a:rPr lang="en-US" sz="3200" dirty="0" smtClean="0"/>
              <a:t>Costing</a:t>
            </a:r>
          </a:p>
          <a:p>
            <a:pPr lvl="1">
              <a:buFont typeface="Arial" panose="020B0604020202020204" pitchFamily="34" charset="0"/>
              <a:buChar char="‒"/>
            </a:pPr>
            <a:r>
              <a:rPr lang="en-US" sz="3200" dirty="0" smtClean="0"/>
              <a:t>Phase </a:t>
            </a:r>
            <a:r>
              <a:rPr lang="en-US" sz="3200" dirty="0"/>
              <a:t>IV: Reviews </a:t>
            </a:r>
            <a:endParaRPr lang="en-US" sz="3200" dirty="0" smtClean="0"/>
          </a:p>
          <a:p>
            <a:pPr lvl="1">
              <a:buFont typeface="Arial" panose="020B0604020202020204" pitchFamily="34" charset="0"/>
              <a:buChar char="‒"/>
            </a:pPr>
            <a:r>
              <a:rPr lang="en-US" sz="3200" dirty="0" smtClean="0"/>
              <a:t>Public </a:t>
            </a:r>
            <a:r>
              <a:rPr lang="en-US" sz="3200" dirty="0"/>
              <a:t>Assistance </a:t>
            </a:r>
            <a:r>
              <a:rPr lang="en-US" sz="3200" dirty="0" smtClean="0"/>
              <a:t>Grants Portal</a:t>
            </a:r>
          </a:p>
          <a:p>
            <a:pPr lvl="1">
              <a:buFont typeface="Arial" panose="020B0604020202020204" pitchFamily="34" charset="0"/>
              <a:buChar char="‒"/>
            </a:pPr>
            <a:r>
              <a:rPr lang="en-US" sz="3200" dirty="0" smtClean="0"/>
              <a:t>Course Conclusion</a:t>
            </a:r>
          </a:p>
        </p:txBody>
      </p:sp>
    </p:spTree>
    <p:extLst>
      <p:ext uri="{BB962C8B-B14F-4D97-AF65-F5344CB8AC3E}">
        <p14:creationId xmlns:p14="http://schemas.microsoft.com/office/powerpoint/2010/main" val="388176423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90D762029CE84B96C87ACFF56B9A05" ma:contentTypeVersion="9" ma:contentTypeDescription="Create a new document." ma:contentTypeScope="" ma:versionID="41784b0c62fad69a33861b5d005a16aa">
  <xsd:schema xmlns:xsd="http://www.w3.org/2001/XMLSchema" xmlns:xs="http://www.w3.org/2001/XMLSchema" xmlns:p="http://schemas.microsoft.com/office/2006/metadata/properties" xmlns:ns1="http://schemas.microsoft.com/sharepoint/v3" xmlns:ns2="320bc15b-6623-44b1-b36c-f22f9b0446bb" xmlns:ns3="eab1cfbc-0a2c-4805-bf22-d0648877ca9d" targetNamespace="http://schemas.microsoft.com/office/2006/metadata/properties" ma:root="true" ma:fieldsID="e57d2808825aac55a86703e3788248d4" ns1:_="" ns2:_="" ns3:_="">
    <xsd:import namespace="http://schemas.microsoft.com/sharepoint/v3"/>
    <xsd:import namespace="320bc15b-6623-44b1-b36c-f22f9b0446bb"/>
    <xsd:import namespace="eab1cfbc-0a2c-4805-bf22-d0648877ca9d"/>
    <xsd:element name="properties">
      <xsd:complexType>
        <xsd:sequence>
          <xsd:element name="documentManagement">
            <xsd:complexType>
              <xsd:all>
                <xsd:element ref="ns2:Category" minOccurs="0"/>
                <xsd:element ref="ns2:Sort_x0020_Categories" minOccurs="0"/>
                <xsd:element ref="ns2:Appendix" minOccurs="0"/>
                <xsd:element ref="ns2:Recovery_x0020_Document_x0020_Library" minOccurs="0"/>
                <xsd:element ref="ns2:HazMitPlanOrderNumber" minOccurs="0"/>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9" nillable="true" ma:displayName="Scheduling Start Date" ma:description="" ma:hidden="true" ma:internalName="PublishingStartDate">
      <xsd:simpleType>
        <xsd:restriction base="dms:Unknown"/>
      </xsd:simpleType>
    </xsd:element>
    <xsd:element name="PublishingExpirationDate" ma:index="10"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20bc15b-6623-44b1-b36c-f22f9b0446bb" elementFormDefault="qualified">
    <xsd:import namespace="http://schemas.microsoft.com/office/2006/documentManagement/types"/>
    <xsd:import namespace="http://schemas.microsoft.com/office/infopath/2007/PartnerControls"/>
    <xsd:element name="Category" ma:index="2" nillable="true" ma:displayName="Category" ma:default="PA Delivery Model Orientation" ma:internalName="Category">
      <xsd:complexType>
        <xsd:complexContent>
          <xsd:extension base="dms:MultiChoiceFillIn">
            <xsd:sequence>
              <xsd:element name="Value" maxOccurs="unbounded" minOccurs="0" nillable="true">
                <xsd:simpleType>
                  <xsd:union memberTypes="dms:Text">
                    <xsd:simpleType>
                      <xsd:restriction base="dms:Choice">
                        <xsd:enumeration value="Forms"/>
                        <xsd:enumeration value="Damage Assessment"/>
                        <xsd:enumeration value="Disaster Reimbursement Report"/>
                        <xsd:enumeration value="Debris Contact"/>
                        <xsd:enumeration value="Debris Management"/>
                        <xsd:enumeration value="Declaration Process"/>
                        <xsd:enumeration value="Final Inspection"/>
                        <xsd:enumeration value="Public Assistance Guidance"/>
                        <xsd:enumeration value="Project Status Information"/>
                        <xsd:enumeration value="EMMIE"/>
                        <xsd:enumeration value="FEMA Delivery Model"/>
                        <xsd:enumeration value="Hazard Mitigation"/>
                        <xsd:enumeration value="Hazard Mitigation Meeting Minutes"/>
                        <xsd:enumeration value="IA PDA Manual and Forms"/>
                        <xsd:enumeration value="Public Assistance Process"/>
                        <xsd:enumeration value="State Hazard Mitigation Plan"/>
                        <xsd:enumeration value="Recovery Document Library"/>
                        <xsd:enumeration value="PA Delivery Model Orientation"/>
                      </xsd:restriction>
                    </xsd:simpleType>
                  </xsd:union>
                </xsd:simpleType>
              </xsd:element>
            </xsd:sequence>
          </xsd:extension>
        </xsd:complexContent>
      </xsd:complexType>
    </xsd:element>
    <xsd:element name="Sort_x0020_Categories" ma:index="3" nillable="true" ma:displayName="Sort Categories" ma:list="{a51c2186-2ac6-4297-97f1-a4c5412858a2}" ma:internalName="Sort_x0020_Categories" ma:readOnly="false" ma:showField="Title">
      <xsd:simpleType>
        <xsd:restriction base="dms:Lookup"/>
      </xsd:simpleType>
    </xsd:element>
    <xsd:element name="Appendix" ma:index="4" nillable="true" ma:displayName="Appendix" ma:internalName="Appendix">
      <xsd:complexType>
        <xsd:complexContent>
          <xsd:extension base="dms:MultiChoice">
            <xsd:sequence>
              <xsd:element name="Value" maxOccurs="unbounded" minOccurs="0" nillable="true">
                <xsd:simpleType>
                  <xsd:restriction base="dms:Choice">
                    <xsd:enumeration value="Enhanced / Standard Plan combined"/>
                    <xsd:enumeration value="Enhanced Plan"/>
                    <xsd:enumeration value="Standard Plan"/>
                    <xsd:enumeration value="Standard  - Appendix 2"/>
                    <xsd:enumeration value="Standard  - Appendix 3"/>
                    <xsd:enumeration value="Standard  - Appendix 4"/>
                    <xsd:enumeration value="Standard  - Appendix 5"/>
                    <xsd:enumeration value="Standard  - Appendix 6"/>
                    <xsd:enumeration value="Enhanced  - Appendix 2"/>
                    <xsd:enumeration value="Enhanced  - Appendix 3"/>
                    <xsd:enumeration value="Enhanced  - Appendix 4"/>
                    <xsd:enumeration value="Enhanced  - Appendix 5"/>
                    <xsd:enumeration value="Enhanced  - Appendix 6"/>
                    <xsd:enumeration value="Enhanced  - Appendix 7"/>
                  </xsd:restriction>
                </xsd:simpleType>
              </xsd:element>
            </xsd:sequence>
          </xsd:extension>
        </xsd:complexContent>
      </xsd:complexType>
    </xsd:element>
    <xsd:element name="Recovery_x0020_Document_x0020_Library" ma:index="5" nillable="true" ma:displayName="Recovery Document Library" ma:default="1" ma:internalName="Recovery_x0020_Document_x0020_Library">
      <xsd:simpleType>
        <xsd:restriction base="dms:Boolean"/>
      </xsd:simpleType>
    </xsd:element>
    <xsd:element name="HazMitPlanOrderNumber" ma:index="6" nillable="true" ma:displayName="HazMitPlanOrderNumber" ma:internalName="HazMitPlanOrderNumber">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eab1cfbc-0a2c-4805-bf22-d0648877ca9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320bc15b-6623-44b1-b36c-f22f9b0446bb">
      <Value>FEMA Delivery Model</Value>
    </Category>
    <PublishingExpirationDate xmlns="http://schemas.microsoft.com/sharepoint/v3" xsi:nil="true"/>
    <Appendix xmlns="320bc15b-6623-44b1-b36c-f22f9b0446bb"/>
    <Recovery_x0020_Document_x0020_Library xmlns="320bc15b-6623-44b1-b36c-f22f9b0446bb">true</Recovery_x0020_Document_x0020_Library>
    <PublishingStartDate xmlns="http://schemas.microsoft.com/sharepoint/v3" xsi:nil="true"/>
    <HazMitPlanOrderNumber xmlns="320bc15b-6623-44b1-b36c-f22f9b0446bb" xsi:nil="true"/>
    <Sort_x0020_Categories xmlns="320bc15b-6623-44b1-b36c-f22f9b0446bb">11</Sort_x0020_Categories>
  </documentManagement>
</p:properties>
</file>

<file path=customXml/itemProps1.xml><?xml version="1.0" encoding="utf-8"?>
<ds:datastoreItem xmlns:ds="http://schemas.openxmlformats.org/officeDocument/2006/customXml" ds:itemID="{4E1A24A5-229D-4679-81E3-8C88CFF232DE}"/>
</file>

<file path=customXml/itemProps2.xml><?xml version="1.0" encoding="utf-8"?>
<ds:datastoreItem xmlns:ds="http://schemas.openxmlformats.org/officeDocument/2006/customXml" ds:itemID="{D520DBED-6B28-4C6F-8997-F82EF578F1D3}"/>
</file>

<file path=customXml/itemProps3.xml><?xml version="1.0" encoding="utf-8"?>
<ds:datastoreItem xmlns:ds="http://schemas.openxmlformats.org/officeDocument/2006/customXml" ds:itemID="{8E22F0A9-7F97-46D5-BD15-50D0DE29F59A}"/>
</file>

<file path=docProps/app.xml><?xml version="1.0" encoding="utf-8"?>
<Properties xmlns="http://schemas.openxmlformats.org/officeDocument/2006/extended-properties" xmlns:vt="http://schemas.openxmlformats.org/officeDocument/2006/docPropsVTypes">
  <Template/>
  <TotalTime>15454</TotalTime>
  <Words>919</Words>
  <Application>Microsoft Office PowerPoint</Application>
  <PresentationFormat>On-screen Show (4:3)</PresentationFormat>
  <Paragraphs>135</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Aharoni</vt:lpstr>
      <vt:lpstr>Arial</vt:lpstr>
      <vt:lpstr>Times New Roman</vt:lpstr>
      <vt:lpstr>Default Design</vt:lpstr>
      <vt:lpstr>Operational Delivery for Recipients and Applicants </vt:lpstr>
      <vt:lpstr>Unit 1 - Agenda:</vt:lpstr>
      <vt:lpstr>Administrative Information:</vt:lpstr>
      <vt:lpstr>Course Materials:</vt:lpstr>
      <vt:lpstr>Pre-Course Assessment:</vt:lpstr>
      <vt:lpstr>Introductions:</vt:lpstr>
      <vt:lpstr>Course Objectives and Goals:</vt:lpstr>
      <vt:lpstr>Course Agenda (1/2)</vt:lpstr>
      <vt:lpstr>Course Agenda (2/2)</vt:lpstr>
      <vt:lpstr>Course Evaluation and Comment</vt:lpstr>
      <vt:lpstr>Questions</vt:lpstr>
      <vt:lpstr>Conclusion of Unit 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 Course Introduction and Administration</dc:title>
  <dc:creator>Pack, Eddie</dc:creator>
  <cp:lastModifiedBy>Smith, Holly</cp:lastModifiedBy>
  <cp:revision>649</cp:revision>
  <cp:lastPrinted>2015-09-01T13:23:53Z</cp:lastPrinted>
  <dcterms:created xsi:type="dcterms:W3CDTF">2007-09-27T13:34:17Z</dcterms:created>
  <dcterms:modified xsi:type="dcterms:W3CDTF">2017-11-04T19:50:57Z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0x0101001890D762029CE84B96C87ACFF56B9A05</vt:lpwstr>
  </property>
  <property fmtid="{D5CDD505-2E9C-101B-9397-08002B2CF9AE}" pid="3" name="Order">
    <vt:r8>24900</vt:r8>
  </property>
</Properties>
</file>